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57" r:id="rId4"/>
    <p:sldId id="258" r:id="rId5"/>
    <p:sldId id="259" r:id="rId6"/>
    <p:sldId id="271" r:id="rId7"/>
    <p:sldId id="260" r:id="rId8"/>
    <p:sldId id="261" r:id="rId9"/>
    <p:sldId id="265" r:id="rId10"/>
    <p:sldId id="266" r:id="rId11"/>
    <p:sldId id="262" r:id="rId12"/>
    <p:sldId id="267" r:id="rId13"/>
    <p:sldId id="268" r:id="rId14"/>
    <p:sldId id="263" r:id="rId15"/>
    <p:sldId id="264" r:id="rId16"/>
    <p:sldId id="269" r:id="rId1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smtClean="0"/>
              <a:t>Klik for at redigere undertiteltypografien i masteren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99882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53316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07981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57355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00888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69746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99009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6367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45155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77107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smtClean="0"/>
              <a:t>Rediger typografien i masterens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26283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mtClean="0"/>
              <a:t>Klik for at redigere i master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smtClean="0"/>
              <a:t>Rediger typografien i masterens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E3E0A-98CB-4EB1-B06A-72D2434B933D}" type="datetimeFigureOut">
              <a:rPr lang="da-DK" smtClean="0"/>
              <a:t>07-07-2023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D8FA0-240C-45EC-B139-F8320766032F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45668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smtClean="0"/>
              <a:t>Resultater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98324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073" y="-200141"/>
            <a:ext cx="10515600" cy="1325563"/>
          </a:xfrm>
        </p:spPr>
        <p:txBody>
          <a:bodyPr/>
          <a:lstStyle/>
          <a:p>
            <a:r>
              <a:rPr lang="da-DK" dirty="0" smtClean="0"/>
              <a:t>IL6 10 </a:t>
            </a:r>
            <a:r>
              <a:rPr lang="da-DK" dirty="0" err="1" smtClean="0"/>
              <a:t>ng</a:t>
            </a:r>
            <a:r>
              <a:rPr lang="da-DK" dirty="0" smtClean="0"/>
              <a:t>/ml vs </a:t>
            </a:r>
            <a:r>
              <a:rPr lang="da-DK" dirty="0" err="1" smtClean="0"/>
              <a:t>vehicle</a:t>
            </a:r>
            <a:endParaRPr lang="da-DK" dirty="0"/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2834024"/>
              </p:ext>
            </p:extLst>
          </p:nvPr>
        </p:nvGraphicFramePr>
        <p:xfrm>
          <a:off x="137276" y="1894263"/>
          <a:ext cx="55499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3522440314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151166191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22987857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82410568"/>
                    </a:ext>
                  </a:extLst>
                </a:gridCol>
                <a:gridCol w="1460500">
                  <a:extLst>
                    <a:ext uri="{9D8B030D-6E8A-4147-A177-3AD203B41FA5}">
                      <a16:colId xmlns:a16="http://schemas.microsoft.com/office/drawing/2014/main" val="43939149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98084748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45159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ENSG00000132693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CRP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12.13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632558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ENSG00000188257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PLA2G2A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78697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ENSG00000173432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SAA1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12.02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81175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ENSG00000039139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DNAH5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009823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ENSG00000129988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LBP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11.11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24557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ENSG00000275285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ENSG00000275285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45323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ENSG00000166148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AVPR1A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1.30642461036005e-312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0.00E+00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21349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ENSG00000171798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KNDC1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6.84E-303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1.08E-299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963332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ENSG00000185567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AHNAK2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4.25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5.56E-300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7.78E-297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461716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ENSG00000164266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SPINK1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2.67E-284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3.36E-281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11852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ENSG00000184557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SOCS3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1.88E-268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2.15E-265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319773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ENSG00000255071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SAA2-SAA4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5.06E-268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5.32E-265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78784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ENSG00000277481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PKD1L3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4.99E-262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4.84E-259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22669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ENSG00000102967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DHODH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7.64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5.04E-236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4.54E-233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968032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ENSG00000104760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FGL1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10.33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5.31E-228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4.46E-225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73515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ENSG00000253944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MTUS1-DT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3.42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1.39E-227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1.10E-224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004158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ENSG00000198959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TGM2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2.02E-224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1.50E-221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631031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ENSG00000171557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FGG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3.52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13.64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2.04E-194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1.29E-191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682214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ENSG00000285219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HULC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6.35E-192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3.81E-189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163381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ENSG00000171560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FGA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14.39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8.74E-187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5.01E-184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94298333"/>
                  </a:ext>
                </a:extLst>
              </a:tr>
            </a:tbl>
          </a:graphicData>
        </a:graphic>
      </p:graphicFrame>
      <p:sp>
        <p:nvSpPr>
          <p:cNvPr id="4" name="Tekstfelt 3"/>
          <p:cNvSpPr txBox="1"/>
          <p:nvPr/>
        </p:nvSpPr>
        <p:spPr>
          <a:xfrm>
            <a:off x="137276" y="1504604"/>
            <a:ext cx="55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 opregulerede gener</a:t>
            </a:r>
            <a:endParaRPr lang="da-DK" dirty="0"/>
          </a:p>
        </p:txBody>
      </p:sp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8060305"/>
              </p:ext>
            </p:extLst>
          </p:nvPr>
        </p:nvGraphicFramePr>
        <p:xfrm>
          <a:off x="6614160" y="1894263"/>
          <a:ext cx="42672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276159397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61259398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47373598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272971400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9276372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568717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21016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ENSG00000109181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UGT2B10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-3.29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3.50E-205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2.45E-202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349350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ENSG00000120738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EGR1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6.49E-202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4.31E-199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53927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ENSG00000138115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CYP2C8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7.89E-177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3.98E-174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63186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ENSG00000161031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PGLYRP2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5.15E-175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2.50E-172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34684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ENSG00000197408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CYP2B6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-2.65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3.11E-174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1.45E-171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326533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ENSG00000170439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METTL7B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3.35E-167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1.51E-164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116890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ENSG00000244067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GSTA2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4.76E-162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2.07E-159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63246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ENSG00000198074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AKR1B10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3.96E-144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1.28E-141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954900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ENSG00000157514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TSC22D3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6.03E-114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1.38E-111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4093744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ENSG00000100652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SLC10A1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8.42E-92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1.32E-89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617363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ENSG00000055163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CYFIP2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3.13E-89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4.43E-87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5701699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ENSG00000149476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TKFC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5.49E-89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7.68E-87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615403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ENSG00000003249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DBNDD1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4.23E-88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5.79E-86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271387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ENSG00000135424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ITGA7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5.48E-86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7.05E-84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618834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ENSG00000243955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GSTA1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3.26E-85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4.10E-83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28474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ENSG00000182704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TSKU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5.83E-82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7.07E-80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470948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ENSG00000188338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SLC38A3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-1.52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6.72E-81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7.70E-79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531991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ENSG00000187048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CYP4A11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1.30E-80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1.48E-78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802346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ENSG00000157303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SUSD3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1.76E-79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1.91E-77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854773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ENSG00000204262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COL5A2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1.80E-79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1.93E-77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17258859"/>
                  </a:ext>
                </a:extLst>
              </a:tr>
            </a:tbl>
          </a:graphicData>
        </a:graphic>
      </p:graphicFrame>
      <p:sp>
        <p:nvSpPr>
          <p:cNvPr id="6" name="Tekstfelt 5"/>
          <p:cNvSpPr txBox="1"/>
          <p:nvPr/>
        </p:nvSpPr>
        <p:spPr>
          <a:xfrm>
            <a:off x="6540831" y="1524001"/>
            <a:ext cx="554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 ned regulerede gener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04327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Alle IL1-B vs </a:t>
            </a:r>
            <a:r>
              <a:rPr lang="da-DK" dirty="0" err="1" smtClean="0"/>
              <a:t>vehicle</a:t>
            </a:r>
            <a:endParaRPr lang="da-DK" dirty="0"/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22555"/>
              </p:ext>
            </p:extLst>
          </p:nvPr>
        </p:nvGraphicFramePr>
        <p:xfrm>
          <a:off x="177455" y="1997525"/>
          <a:ext cx="47879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945037141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150336797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436280395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459608591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18933428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4418695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035416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ENSG00000099860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GADD45B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2.24E-19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2.94E-15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793434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ENSG00000093134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VNN3P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1.81E-15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9.60E-12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027129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ENSG00000157557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ETS2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2.30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2.20E-15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9.60E-12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521989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ENSG00000144802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NFKBIZ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7.58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5.17E-15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1.69E-11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449174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ENSG00000139318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DUSP6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6.85E-13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1.79E-09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34491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ENSG00000253736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ENSG00000253736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3.58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8.35E-13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1.82E-09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69469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ENSG00000169429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3.05E-11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5.71E-08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249665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ENSG00000168389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MFSD2A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6.08E-11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8.85E-08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31751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ENSG00000257242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LINC01619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1.44E-10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1.88E-07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816689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ENSG00000162896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PIGR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2.46E-10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2.93E-07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18955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ENSG00000148346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LCN2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11.02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3.49E-10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3.81E-07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232618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ENSG00000125735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TNFSF14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6.18E-10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6.22E-07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057182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ENSG00000136997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MYC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8.01E-10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7.34E-07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04530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ENSG00000289616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ENSG00000289616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8.41E-10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7.34E-07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91083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ENSG00000115009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CCL20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1.02E-09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8.37E-07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159129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ENSG00000163739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1.97E-09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1.51E-06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671760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ENSG00000081041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2.20E-09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1.60E-06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787205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ENSG00000118503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TNFAIP3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5.49E-09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3.78E-06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195059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ENSG00000138378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STAT4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7.21E-09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4.72E-06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45869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ENSG00000162897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FCAMR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12.27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1.13E-08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7.07E-06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3777581"/>
                  </a:ext>
                </a:extLst>
              </a:tr>
            </a:tbl>
          </a:graphicData>
        </a:graphic>
      </p:graphicFrame>
      <p:sp>
        <p:nvSpPr>
          <p:cNvPr id="4" name="Tekstfelt 3"/>
          <p:cNvSpPr txBox="1"/>
          <p:nvPr/>
        </p:nvSpPr>
        <p:spPr>
          <a:xfrm>
            <a:off x="74815" y="1574310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op-regulerede gener</a:t>
            </a:r>
            <a:endParaRPr lang="da-DK" dirty="0"/>
          </a:p>
        </p:txBody>
      </p:sp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5653316"/>
              </p:ext>
            </p:extLst>
          </p:nvPr>
        </p:nvGraphicFramePr>
        <p:xfrm>
          <a:off x="6565900" y="2027266"/>
          <a:ext cx="47879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101203586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80081752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89495848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4184639625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54677705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2881495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0961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ENSG00000100341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PNPLA5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3.72E-11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6.08E-08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333214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ENSG00000166886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NAB2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-1.04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5.11E-07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103754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ENSG00000170608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FOXA3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1.33E-06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455428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ENSG00000080166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DCT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1.82E-06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0.00033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668079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ENSG00000229719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MIR194-2HG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4.48E-06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0.00065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36913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ENSG00000291006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ENSG00000291006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4.90E-06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0.00070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390548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ENSG00000157514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TSC22D3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6.24E-06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82977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ENSG00000117616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RSRP1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7.10E-06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0.00094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51064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ENSG00000179148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ALOXE3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-2.64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1.33E-05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78973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ENSG00000205835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GMNC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1.80E-05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899450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ENSG00000105643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ARRDC2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1.89E-05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696867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ENSG00000168906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MAT2A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2.12E-05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459159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ENSG00000170439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METTL7B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4.00E-05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4097155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ENSG00000186732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MPPED1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7.54E-05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44915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ENSG00000241388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HNF1A-AS1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7.56E-05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115026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ENSG00000264006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AKR1C8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7.58E-05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233807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ENSG00000027075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PRKCH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8.37E-05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712008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ENSG00000206384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COL6A6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0.33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9.68E-05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0.0065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348270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ENSG00000251685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UGT2B27P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9.79E-05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55038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ENSG00000130751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NPAS1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-1.33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0.0077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14120402"/>
                  </a:ext>
                </a:extLst>
              </a:tr>
            </a:tbl>
          </a:graphicData>
        </a:graphic>
      </p:graphicFrame>
      <p:sp>
        <p:nvSpPr>
          <p:cNvPr id="6" name="Tekstfelt 5"/>
          <p:cNvSpPr txBox="1"/>
          <p:nvPr/>
        </p:nvSpPr>
        <p:spPr>
          <a:xfrm>
            <a:off x="6486685" y="1618645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ned-regulerede gener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18384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IL1B 0.1 </a:t>
            </a:r>
            <a:r>
              <a:rPr lang="da-DK" dirty="0" err="1" smtClean="0"/>
              <a:t>ng</a:t>
            </a:r>
            <a:r>
              <a:rPr lang="da-DK" dirty="0" smtClean="0"/>
              <a:t>/ml vs </a:t>
            </a:r>
            <a:r>
              <a:rPr lang="da-DK" dirty="0" err="1" smtClean="0"/>
              <a:t>vehicle</a:t>
            </a:r>
            <a:endParaRPr lang="da-DK" dirty="0"/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4537451"/>
              </p:ext>
            </p:extLst>
          </p:nvPr>
        </p:nvGraphicFramePr>
        <p:xfrm>
          <a:off x="88668" y="2725535"/>
          <a:ext cx="42672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27440093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361577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798497020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606279339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1169431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3004466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ENSEMBLE_ID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050081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ENSG00000162896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PIGR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4.33E-272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5.49E-268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154989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ENSG00000144802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NFKBIZ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2.05E-138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1.30E-134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978209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ENSG00000173432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SAA1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1.77E-124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7.51E-121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906791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ENSG00000093134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VNN3P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2.72E-124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8.63E-121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98062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ENSG00000120738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EGR1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4.13E-115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1.05E-111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851517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ENSG00000118503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TNFAIP3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3.67E-108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7.75E-105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68117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ENSG00000172602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RND1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6.42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1.65E-103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3.00E-100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94405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ENSG00000023445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BIRC3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6.31E-86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1.00E-82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160306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ENSG00000115009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CCL20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2.81E-84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3.97E-81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299248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ENSG00000169429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7.62E-83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9.67E-80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733551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ENSG00000128284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APOL3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5.17E-78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5.96E-75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124762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ENSG00000081041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2.67E-75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2.83E-72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89950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ENSG00000291237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SOD2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11.35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2.10E-74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2.05E-71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70702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ENSG00000160888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IER2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1.78E-67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1.62E-64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28491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ENSG00000163739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5.20E-67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4.40E-64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79843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ENSG00000237988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OR2I1P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3.12E-65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2.48E-62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919241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ENSG00000148346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LCN2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1.29E-61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9.64E-59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098836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ENSG00000099860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GADD45B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7.95E-60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5.61E-57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9672745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ENSG00000177606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JUN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2.08E-58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1.39E-55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608909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ENSG00000124875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7.49E-57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4.76E-54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27470989"/>
                  </a:ext>
                </a:extLst>
              </a:tr>
            </a:tbl>
          </a:graphicData>
        </a:graphic>
      </p:graphicFrame>
      <p:sp>
        <p:nvSpPr>
          <p:cNvPr id="4" name="Tekstfelt 3"/>
          <p:cNvSpPr txBox="1"/>
          <p:nvPr/>
        </p:nvSpPr>
        <p:spPr>
          <a:xfrm>
            <a:off x="0" y="2206077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op-regulerede gener</a:t>
            </a:r>
            <a:endParaRPr lang="da-DK" dirty="0"/>
          </a:p>
        </p:txBody>
      </p:sp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4842973"/>
              </p:ext>
            </p:extLst>
          </p:nvPr>
        </p:nvGraphicFramePr>
        <p:xfrm>
          <a:off x="5456035" y="2725535"/>
          <a:ext cx="47879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959419230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1522862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921293837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065691155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3668643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59280018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ENSEMBLE_ID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105282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ENSG00000157514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TSC22D3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6.01E-46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2.93E-43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32440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ENSG00000119771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KLHL29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8.94E-35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3.07E-32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70370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ENSG00000244067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GSTA2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1.75E-31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5.30E-29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3559394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ENSG00000131016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AKAP12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1.61E-18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2.97E-16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535725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ENSG00000169213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RAB3B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4.08E-18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7.39E-16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846869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ENSG00000100341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PNPLA5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2.58E-16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4.04E-14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572172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ENSG00000170439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METTL7B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1.57E-15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2.24E-13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52691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ENSG00000134824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FADS2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3.65E-15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5.15E-13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578914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ENSG00000291006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ENSG00000291006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2.21E-14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2.96E-12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54439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ENSG00000138115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CYP2C8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2.95E-14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3.87E-12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888141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ENSG00000170608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FOXA3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4.11E-14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5.27E-12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67213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ENSG00000211454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AKR7L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1.27E-13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1.56E-11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640605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ENSG00000168906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MAT2A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1.42E-13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1.74E-11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90067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ENSG00000109956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B3GAT1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4.63E-12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4.94E-10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08553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ENSG00000243955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GSTA1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8.66E-12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9.09E-10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374161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ENSG00000241388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HNF1A-AS1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1.98E-11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2.03E-09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1603195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ENSG00000276600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RAB7B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6.94E-11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6.73E-09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058135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ENSG00000140961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OSGIN1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1.02E-10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9.55E-09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496955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ENSG00000119938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PPP1R3C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1.60E-10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1.48E-08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59701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ENSG00000135424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ITGA7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2.42E-10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2.20E-08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2964041"/>
                  </a:ext>
                </a:extLst>
              </a:tr>
            </a:tbl>
          </a:graphicData>
        </a:graphic>
      </p:graphicFrame>
      <p:sp>
        <p:nvSpPr>
          <p:cNvPr id="6" name="Tekstfelt 5"/>
          <p:cNvSpPr txBox="1"/>
          <p:nvPr/>
        </p:nvSpPr>
        <p:spPr>
          <a:xfrm>
            <a:off x="5406033" y="2217162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ned-regulerede gener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88776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IL1B 10 </a:t>
            </a:r>
            <a:r>
              <a:rPr lang="da-DK" dirty="0" err="1" smtClean="0"/>
              <a:t>ng</a:t>
            </a:r>
            <a:r>
              <a:rPr lang="da-DK" dirty="0" smtClean="0"/>
              <a:t>/ml vs </a:t>
            </a:r>
            <a:r>
              <a:rPr lang="da-DK" dirty="0" err="1" smtClean="0"/>
              <a:t>vehicle</a:t>
            </a:r>
            <a:endParaRPr lang="da-DK" dirty="0"/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387413"/>
              </p:ext>
            </p:extLst>
          </p:nvPr>
        </p:nvGraphicFramePr>
        <p:xfrm>
          <a:off x="172374" y="2625782"/>
          <a:ext cx="4432301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9491">
                  <a:extLst>
                    <a:ext uri="{9D8B030D-6E8A-4147-A177-3AD203B41FA5}">
                      <a16:colId xmlns:a16="http://schemas.microsoft.com/office/drawing/2014/main" val="413627037"/>
                    </a:ext>
                  </a:extLst>
                </a:gridCol>
                <a:gridCol w="561573">
                  <a:extLst>
                    <a:ext uri="{9D8B030D-6E8A-4147-A177-3AD203B41FA5}">
                      <a16:colId xmlns:a16="http://schemas.microsoft.com/office/drawing/2014/main" val="1326052905"/>
                    </a:ext>
                  </a:extLst>
                </a:gridCol>
                <a:gridCol w="609164">
                  <a:extLst>
                    <a:ext uri="{9D8B030D-6E8A-4147-A177-3AD203B41FA5}">
                      <a16:colId xmlns:a16="http://schemas.microsoft.com/office/drawing/2014/main" val="1257888848"/>
                    </a:ext>
                  </a:extLst>
                </a:gridCol>
                <a:gridCol w="672618">
                  <a:extLst>
                    <a:ext uri="{9D8B030D-6E8A-4147-A177-3AD203B41FA5}">
                      <a16:colId xmlns:a16="http://schemas.microsoft.com/office/drawing/2014/main" val="4267776263"/>
                    </a:ext>
                  </a:extLst>
                </a:gridCol>
                <a:gridCol w="850291">
                  <a:extLst>
                    <a:ext uri="{9D8B030D-6E8A-4147-A177-3AD203B41FA5}">
                      <a16:colId xmlns:a16="http://schemas.microsoft.com/office/drawing/2014/main" val="1955821865"/>
                    </a:ext>
                  </a:extLst>
                </a:gridCol>
                <a:gridCol w="609164">
                  <a:extLst>
                    <a:ext uri="{9D8B030D-6E8A-4147-A177-3AD203B41FA5}">
                      <a16:colId xmlns:a16="http://schemas.microsoft.com/office/drawing/2014/main" val="366780617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912663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ENSG00000140279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DUOX2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12.79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313673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ENSG00000124875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12.20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349269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ENSG00000148346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LCN2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12.01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03214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ENSG00000162896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PIGR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5660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ENSG00000163739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6346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ENSG00000108691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CCL2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393136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ENSG00000093134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VNN3P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113461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ENSG00000132693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CRP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65383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ENSG00000172602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RND1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428129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ENSG00000118503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TNFAIP3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523503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ENSG00000128284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APOL3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189309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ENSG00000173432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SAA1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10.90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0.00E+00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2.96E-306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649464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ENSG00000115009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CCL20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8.28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6.98E-308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6.90E-305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156906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ENSG00000081041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1.33E-299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1.22E-296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98913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ENSG00000237988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OR2I1P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3.42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1.96E-298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1.58E-295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91911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ENSG00000169429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7.47E-288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5.65E-285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4507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ENSG00000140274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DUOXA2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11.16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2.70E-275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1.92E-272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66521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ENSG00000023445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BIRC3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2.40E-268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1.62E-265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960938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ENSG00000196878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LAMB3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1.11E-254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7.16E-252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42625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ENSG00000144802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NFKBIZ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4.93E-254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3.01E-251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57468174"/>
                  </a:ext>
                </a:extLst>
              </a:tr>
            </a:tbl>
          </a:graphicData>
        </a:graphic>
      </p:graphicFrame>
      <p:sp>
        <p:nvSpPr>
          <p:cNvPr id="4" name="Tekstfelt 3"/>
          <p:cNvSpPr txBox="1"/>
          <p:nvPr/>
        </p:nvSpPr>
        <p:spPr>
          <a:xfrm>
            <a:off x="0" y="2206077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op-regulerede gener</a:t>
            </a:r>
            <a:endParaRPr lang="da-DK" dirty="0"/>
          </a:p>
        </p:txBody>
      </p:sp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5789163"/>
              </p:ext>
            </p:extLst>
          </p:nvPr>
        </p:nvGraphicFramePr>
        <p:xfrm>
          <a:off x="6262370" y="2625782"/>
          <a:ext cx="47879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3006812436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427386950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81308790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749582635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18126524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3613407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241097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ENSG00000244067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GSTA2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-4.52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1.23E-298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1.06E-295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86786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ENSG00000124713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GNMT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-3.68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4.12E-232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2.12E-229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08120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ENSG00000157514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TSC22D3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1.43E-199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5.74E-197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5988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ENSG00000243955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GSTA1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-3.39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1.65E-183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6.43E-181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435306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ENSG00000134824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FADS2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4.02E-146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1.07E-143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900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ENSG00000159618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ADGRG5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-4.97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1.33E-138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3.28E-136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268664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ENSG00000181656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GPR88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1.20E-137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2.90E-135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85917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ENSG00000149809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TM7SF2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2.11E-130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4.75E-128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171608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ENSG00000143845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ETNK2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7.04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3.70E-123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7.67E-121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267809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ENSG00000003249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DBNDD1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2.75E-117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5.28E-115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32140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ENSG00000083807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SLC27A5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6.39E-108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1.11E-105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103463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ENSG00000131069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ACSS2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2.04E-101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3.35E-99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796869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ENSG00000119927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GPAM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-1.76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2.06E-101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3.35E-99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150034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ENSG00000138115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CYP2C8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8.58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1.59E-98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2.53E-96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093398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ENSG00000170509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HSD17B13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5.59E-97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8.55E-95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21480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ENSG00000109929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SC5D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2.27E-95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3.43E-93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10931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ENSG00000277737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ENSG00000277737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-3.02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6.68E-93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9.98E-91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64336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ENSG00000169738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DCXR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9.63E-89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1.34E-86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034801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ENSG00000182600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SNORC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8.33E-87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1.15E-84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44719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ENSG00000055163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CYFIP2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1.21E-86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1.64E-84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383581"/>
                  </a:ext>
                </a:extLst>
              </a:tr>
            </a:tbl>
          </a:graphicData>
        </a:graphic>
      </p:graphicFrame>
      <p:sp>
        <p:nvSpPr>
          <p:cNvPr id="6" name="Tekstfelt 5"/>
          <p:cNvSpPr txBox="1"/>
          <p:nvPr/>
        </p:nvSpPr>
        <p:spPr>
          <a:xfrm>
            <a:off x="6245514" y="2206077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ned-regulerede gener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89534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Rif</a:t>
            </a:r>
            <a:r>
              <a:rPr lang="da-DK" dirty="0" smtClean="0"/>
              <a:t> vs </a:t>
            </a:r>
            <a:r>
              <a:rPr lang="da-DK" dirty="0" err="1" smtClean="0"/>
              <a:t>vehicle</a:t>
            </a:r>
            <a:endParaRPr lang="da-DK" dirty="0"/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306866"/>
              </p:ext>
            </p:extLst>
          </p:nvPr>
        </p:nvGraphicFramePr>
        <p:xfrm>
          <a:off x="185766" y="1894263"/>
          <a:ext cx="47879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1750059700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3957956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86520663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829660440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87368339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55868322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703990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ENSG00000120738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EGR1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1.07E-130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1.35E-126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738681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ENSG00000023330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ALAS1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7.03E-129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4.42E-125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38143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ENSG00000164089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ETNPPL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4.84E-124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2.01E-120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467625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ENSG00000139445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FOXN4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6.40E-124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2.01E-120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959044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ENSG00000229425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ENSG00000229425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4.04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4.06E-93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1.02E-89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495280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ENSG00000138115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CYP2C8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10.45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6.01E-86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1.26E-82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718748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ENSG00000181123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ENSG00000181123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3.06E-77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5.49E-74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239221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ENSG00000170542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SERPINB9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1.37E-67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2.15E-64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44998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ENSG00000133488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SEC14L4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9.47E-65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1.32E-61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011007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ENSG00000177606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JUN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5.88E-53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7.39E-50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57215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ENSG00000160888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IER2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5.03E-52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5.75E-49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355344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ENSG00000141485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SLC13A5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1.74E-51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1.82E-48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62706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ENSG00000044459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CNTLN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2.25E-50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2.17E-47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125931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ENSG00000139318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DUSP6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2.79E-50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2.51E-47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492013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ENSG00000160868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CYP3A4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13.92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2.05E-49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1.72E-46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17470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ENSG00000165841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CYP2C19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6.29E-49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4.65E-46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9995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ENSG00000253736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ENSG00000253736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2.68E-48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1.87E-45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46553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ENSG00000250799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PRODH2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5.64E-48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3.73E-45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523628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ENSG00000140284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SLC27A2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6.15E-46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3.87E-43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197082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ENSG00000074410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CA12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2.07E-44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1.24E-41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1051134"/>
                  </a:ext>
                </a:extLst>
              </a:tr>
            </a:tbl>
          </a:graphicData>
        </a:graphic>
      </p:graphicFrame>
      <p:sp>
        <p:nvSpPr>
          <p:cNvPr id="4" name="Tekstfelt 3"/>
          <p:cNvSpPr txBox="1"/>
          <p:nvPr/>
        </p:nvSpPr>
        <p:spPr>
          <a:xfrm>
            <a:off x="74815" y="1574310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op-regulerede gener</a:t>
            </a:r>
            <a:endParaRPr lang="da-DK" dirty="0"/>
          </a:p>
        </p:txBody>
      </p:sp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8690690"/>
              </p:ext>
            </p:extLst>
          </p:nvPr>
        </p:nvGraphicFramePr>
        <p:xfrm>
          <a:off x="6436937" y="1894263"/>
          <a:ext cx="47879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2781194626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320547087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309132174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455698723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88442795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6442469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410244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ENSG00000157514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TSC22D3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4.52E-49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3.55E-46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91127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ENSG00000014914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MTMR11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7.97E-38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3.45E-35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196617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ENSG00000277737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ENSG00000277737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5.30E-37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2.15E-34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059039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ENSG00000130649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CYP2E1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5.73E-36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2.12E-33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172950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ENSG00000158292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GPR153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1.16E-27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3.41E-25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195783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ENSG00000241388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HNF1A-AS1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1.12E-26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2.99E-24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587062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ENSG00000143554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SLC27A3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1.04E-24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2.43E-22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421132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ENSG00000164626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KCNK5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5.18E-23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1.12E-20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97555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ENSG00000165272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AQP3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2.21E-22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4.55E-20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374117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ENSG00000117616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RSRP1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5.01E-22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1.02E-19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07255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ENSG00000106404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CLDN15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2.68E-21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5.26E-19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763944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ENSG00000229719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MIR194-2HG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2.79E-20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5.02E-18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900935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ENSG00000225418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AKR1C5P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2.84E-20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5.03E-18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455434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ENSG00000231028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AHI1-DT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1.05E-19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1.79E-17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460120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ENSG00000239887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C1orf226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5.31E-19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8.90E-17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761423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ENSG00000106384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MOGAT3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6.20E-19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1.03E-16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736680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ENSG00000167701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GPT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6.68E-19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1.06E-16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083665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ENSG00000178802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MPI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5.28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5.02E-17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7.01E-15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503518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ENSG00000105974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CAV1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5.49E-17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7.58E-15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70737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ENSG00000197119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SLC25A29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8.44E-17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1.15E-14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10235787"/>
                  </a:ext>
                </a:extLst>
              </a:tr>
            </a:tbl>
          </a:graphicData>
        </a:graphic>
      </p:graphicFrame>
      <p:sp>
        <p:nvSpPr>
          <p:cNvPr id="6" name="Tekstfelt 5"/>
          <p:cNvSpPr txBox="1"/>
          <p:nvPr/>
        </p:nvSpPr>
        <p:spPr>
          <a:xfrm>
            <a:off x="6378616" y="1593707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ned-regulerede gener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525171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Abe vs </a:t>
            </a:r>
            <a:r>
              <a:rPr lang="da-DK" dirty="0" err="1" smtClean="0"/>
              <a:t>vehicle</a:t>
            </a:r>
            <a:endParaRPr lang="da-DK" dirty="0"/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9610403"/>
              </p:ext>
            </p:extLst>
          </p:nvPr>
        </p:nvGraphicFramePr>
        <p:xfrm>
          <a:off x="268894" y="2193521"/>
          <a:ext cx="47879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309578370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194192649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4663170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466084672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34039377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96059525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2676205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ENSG00000140470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ADAMTS17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6.09E-126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9.71E-123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7392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ENSG00000161896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IP6K3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5.18E-98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3.00E-95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367244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ENSG00000157557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ETS2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7.43E-83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3.16E-80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837196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ENSG00000169258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GPRIN1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4.97E-82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2.04E-79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35352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ENSG00000156510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HKDC1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1.37E-75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4.50E-73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389672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ENSG00000148677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ANKRD1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7.33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2.28E-74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7.27E-72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120008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ENSG00000100968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NFATC4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5.85E-72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1.78E-69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93321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ENSG00000108551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RASD1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9.67E-72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2.87E-69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0302649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ENSG00000134107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BHLHE40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2.25E-71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6.38E-69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055896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ENSG00000100266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PACSIN2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2.33E-68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6.07E-66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863493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ENSG00000253736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ENSG00000253736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2.27E-66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4.99E-64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951615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ENSG00000204388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HSPA1B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2.76E-63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5.25E-61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57702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ENSG00000115963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RND3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4.68E-61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7.76E-59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548670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ENSG00000139269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INHBE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6.30E-61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1.03E-58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073660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ENSG00000164949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GEM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7.37E-60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1.13E-57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059427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ENSG00000166900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STX3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6.52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2.35E-59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3.56E-57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05213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ENSG00000130513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GDF15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1.13E-58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1.68E-56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984362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ENSG00000140853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NLRC5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1.33E-58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1.95E-56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467115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ENSG00000175592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FOSL1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7.97E-58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1.16E-55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328654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ENSG00000099860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GADD45B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1.03E-57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1.48E-55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2755686"/>
                  </a:ext>
                </a:extLst>
              </a:tr>
            </a:tbl>
          </a:graphicData>
        </a:graphic>
      </p:graphicFrame>
      <p:sp>
        <p:nvSpPr>
          <p:cNvPr id="4" name="Tekstfelt 3"/>
          <p:cNvSpPr txBox="1"/>
          <p:nvPr/>
        </p:nvSpPr>
        <p:spPr>
          <a:xfrm>
            <a:off x="174568" y="1690688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op-regulerede gener</a:t>
            </a:r>
            <a:endParaRPr lang="da-DK" dirty="0"/>
          </a:p>
        </p:txBody>
      </p:sp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8918932"/>
              </p:ext>
            </p:extLst>
          </p:nvPr>
        </p:nvGraphicFramePr>
        <p:xfrm>
          <a:off x="6690475" y="2193521"/>
          <a:ext cx="43307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71689153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89222896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7037153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676490717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10016541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06724645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8677529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ENSG00000124253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PCK1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-7.39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2676035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ENSG00000138115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CYP2C8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-4.03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2.91E-260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1.86E-256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8619835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ENSG00000197408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CYP2B6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10.05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1.02E-160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4.35E-157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299148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ENSG00000134240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HMGCS2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4.42E-156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1.41E-152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955161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ENSG00000157087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ATP2B2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-3.15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1.30E-151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3.31E-148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305663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ENSG00000250056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LINC01018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2.89E-129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6.14E-126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8143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ENSG00000124713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GNMT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-3.59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5.57E-129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1.02E-125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379096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ENSG00000112293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GPLD1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1.60E-122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2.27E-119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579422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ENSG00000196208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GREB1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-4.03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4.30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1.58E-121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2.02E-118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5696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ENSG00000144908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ALDH1L1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-2.80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10.23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2.95E-116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3.42E-113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9838265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ENSG00000157216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SSBP3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6.36E-116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6.77E-113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641448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ENSG00000109956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B3GAT1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-3.05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3.58E-114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3.51E-111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373210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ENSG00000161031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PGLYRP2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-2.65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7.82E-112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7.13E-109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554899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ENSG00000143554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SLC27A3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-2.80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2.02E-106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1.72E-103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572384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ENSG00000110436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SLC1A2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-3.29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4.94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1.29E-105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1.03E-102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605389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ENSG00000244067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GSTA2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1.80E-105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1.35E-102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2382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ENSG00000140107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SLC25A47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-3.01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3.43E-101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2.43E-98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861392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ENSG00000187048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CYP4A11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-2.58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9.31E-100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6.25E-97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361061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ENSG00000167910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CYP7A1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3.63E-99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2.31E-96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449133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ENSG00000181656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GPR88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-3.44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4.61E-98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2.80E-95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70816396"/>
                  </a:ext>
                </a:extLst>
              </a:tr>
            </a:tbl>
          </a:graphicData>
        </a:graphic>
      </p:graphicFrame>
      <p:sp>
        <p:nvSpPr>
          <p:cNvPr id="6" name="Tekstfelt 5"/>
          <p:cNvSpPr txBox="1"/>
          <p:nvPr/>
        </p:nvSpPr>
        <p:spPr>
          <a:xfrm>
            <a:off x="6677876" y="1776586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ned-regulerede gener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0071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Medium vs </a:t>
            </a:r>
            <a:r>
              <a:rPr lang="da-DK" dirty="0" err="1" smtClean="0"/>
              <a:t>vehicle</a:t>
            </a:r>
            <a:endParaRPr lang="da-DK" dirty="0"/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8583581"/>
              </p:ext>
            </p:extLst>
          </p:nvPr>
        </p:nvGraphicFramePr>
        <p:xfrm>
          <a:off x="243955" y="2484466"/>
          <a:ext cx="47879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411679291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396009452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65604608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3552774736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06013327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45880326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884068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ENSG00000120738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EGR1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2.33E-207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2.95E-203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847771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ENSG00000177606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JUN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1.43E-143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9.07E-140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6734003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ENSG00000162772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ATF3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1.56E-118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6.57E-115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651760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ENSG00000160888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IER2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2.30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1.16E-114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3.68E-111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127244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ENSG00000142871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CCN1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2.90E-108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7.34E-105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79722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ENSG00000144655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CSRNP1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5.29E-108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1.12E-104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26987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ENSG00000099860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GADD45B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3.43E-100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6.20E-97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28336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ENSG00000165997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ARL5B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5.17E-94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8.19E-91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037705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ENSG00000067082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KLF6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1.16E-92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1.64E-89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97053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ENSG00000139289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PHLDA1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1.22E-90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1.55E-87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744129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ENSG00000173334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TRIB1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2.32E-90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2.68E-87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710672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ENSG00000126368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NR1D1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2.72E-88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2.87E-85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010758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ENSG00000118503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TNFAIP3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1.83E-86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1.78E-83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233546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ENSG00000139318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DUSP6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3.57E-81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3.24E-78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526028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ENSG00000253736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ENSG00000253736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3.98E-79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3.36E-76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553363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ENSG00000148677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ANKRD1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2.84E-75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2.25E-72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7346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ENSG00000157557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ETS2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1.45E-70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1.08E-67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122365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ENSG00000108551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RASD1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2.58E-69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1.82E-66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767912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ENSG00000144802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NFKBIZ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1.01E-68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6.72E-66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080694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ENSG00000163660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CCNL1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2.91E-61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1.84E-58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9995644"/>
                  </a:ext>
                </a:extLst>
              </a:tr>
            </a:tbl>
          </a:graphicData>
        </a:graphic>
      </p:graphicFrame>
      <p:sp>
        <p:nvSpPr>
          <p:cNvPr id="4" name="Tekstfelt 3"/>
          <p:cNvSpPr txBox="1"/>
          <p:nvPr/>
        </p:nvSpPr>
        <p:spPr>
          <a:xfrm>
            <a:off x="227099" y="2115134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op-regulerede gener</a:t>
            </a:r>
            <a:endParaRPr lang="da-DK" dirty="0"/>
          </a:p>
        </p:txBody>
      </p:sp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430775"/>
              </p:ext>
            </p:extLst>
          </p:nvPr>
        </p:nvGraphicFramePr>
        <p:xfrm>
          <a:off x="6096000" y="2484466"/>
          <a:ext cx="44450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2586062926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05113848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02081361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478652541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109641298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61348941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975191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ENSG00000117616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RSRP1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7.87E-32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2.04E-29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74585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ENSG00000168209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DDIT4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1.50E-31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3.73E-29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333385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ENSG00000157514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TSC22D3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6.64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8.89E-31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2.09E-28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121073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ENSG00000241388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HNF1A-AS1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4.79E-24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8.67E-22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494448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ENSG00000211454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AKR7L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7.81E-21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1.21E-18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543658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ENSG00000140876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NUDT7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5.67E-20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8.45E-18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52925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ENSG00000105643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ARRDC2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1.40E-19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2.02E-17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40533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ENSG00000119938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PPP1R3C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3.04E-17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3.97E-15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20806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ENSG00000229719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MIR194-2HG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-2.44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6.37E-16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7.69E-14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074086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ENSG00000083807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SLC27A5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2.02E-13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2.00E-11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814990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ENSG00000167244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IGF2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2.33E-13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2.29E-11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972734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ENSG00000139547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RDH16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2.71E-13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2.64E-11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42780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ENSG00000281131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SCHLAP1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-3.36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1.30E-12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1.22E-10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444476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ENSG00000255545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B3GAT1-DT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1.41E-12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1.31E-10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414738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ENSG00000197119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SLC25A29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2.68E-12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2.46E-10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083634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ENSG00000124713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GNMT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2.73E-12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2.47E-10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190969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ENSG00000231028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AHI1-DT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3.68E-12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3.31E-10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69328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ENSG00000115107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STEAP3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4.38E-12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3.91E-10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330768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ENSG00000021461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CYP3A43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4.41E-12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3.91E-10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969226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ENSG00000170271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FAXDC2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7.38E-12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6.32E-10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2787752"/>
                  </a:ext>
                </a:extLst>
              </a:tr>
            </a:tbl>
          </a:graphicData>
        </a:graphic>
      </p:graphicFrame>
      <p:sp>
        <p:nvSpPr>
          <p:cNvPr id="6" name="Tekstfelt 5"/>
          <p:cNvSpPr txBox="1"/>
          <p:nvPr/>
        </p:nvSpPr>
        <p:spPr>
          <a:xfrm>
            <a:off x="6012858" y="2115134"/>
            <a:ext cx="4804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TOP 20 signifikante ned-regulerede gener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68829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 smtClean="0"/>
              <a:t>Har først udført </a:t>
            </a:r>
            <a:r>
              <a:rPr lang="da-DK" dirty="0" err="1" smtClean="0"/>
              <a:t>unsupervised</a:t>
            </a:r>
            <a:r>
              <a:rPr lang="da-DK" dirty="0" smtClean="0"/>
              <a:t> </a:t>
            </a:r>
            <a:r>
              <a:rPr lang="da-DK" dirty="0" err="1" smtClean="0"/>
              <a:t>cluster</a:t>
            </a:r>
            <a:r>
              <a:rPr lang="da-DK" dirty="0" smtClean="0"/>
              <a:t> analyse med:</a:t>
            </a:r>
          </a:p>
          <a:p>
            <a:pPr lvl="1"/>
            <a:r>
              <a:rPr lang="da-DK" dirty="0" smtClean="0"/>
              <a:t>MDS plot</a:t>
            </a:r>
          </a:p>
          <a:p>
            <a:pPr lvl="2"/>
            <a:r>
              <a:rPr lang="da-DK" dirty="0" smtClean="0"/>
              <a:t>Et PCA-lignende plot som benytter fold </a:t>
            </a:r>
            <a:r>
              <a:rPr lang="da-DK" dirty="0" err="1" smtClean="0"/>
              <a:t>changes</a:t>
            </a:r>
            <a:r>
              <a:rPr lang="da-DK" dirty="0" smtClean="0"/>
              <a:t> mellem definerede grupper til input for beregning af principal components</a:t>
            </a:r>
          </a:p>
          <a:p>
            <a:pPr lvl="1"/>
            <a:r>
              <a:rPr lang="da-DK" dirty="0" err="1" smtClean="0"/>
              <a:t>Heatmap</a:t>
            </a:r>
            <a:r>
              <a:rPr lang="da-DK" dirty="0" smtClean="0"/>
              <a:t> med hierarkisk </a:t>
            </a:r>
            <a:r>
              <a:rPr lang="da-DK" dirty="0" err="1" smtClean="0"/>
              <a:t>clustering</a:t>
            </a:r>
            <a:r>
              <a:rPr lang="da-DK" dirty="0" smtClean="0"/>
              <a:t>.</a:t>
            </a:r>
          </a:p>
          <a:p>
            <a:pPr lvl="1"/>
            <a:r>
              <a:rPr lang="da-DK" dirty="0" smtClean="0"/>
              <a:t>3D PCA plot</a:t>
            </a:r>
          </a:p>
          <a:p>
            <a:r>
              <a:rPr lang="da-DK" dirty="0" smtClean="0"/>
              <a:t>Har ligeledes set på hvor mange ”udtrykte gener der i hele datasættet”.</a:t>
            </a:r>
          </a:p>
          <a:p>
            <a:pPr lvl="1"/>
            <a:r>
              <a:rPr lang="da-DK" dirty="0" smtClean="0"/>
              <a:t>Dette er 13612 gener (hvilket er meget normalt).</a:t>
            </a:r>
          </a:p>
          <a:p>
            <a:pPr lvl="1"/>
            <a:r>
              <a:rPr lang="da-DK" dirty="0" smtClean="0"/>
              <a:t>Udtrykte gener er defineret som de gener der er udtrykt med min 1 </a:t>
            </a:r>
            <a:r>
              <a:rPr lang="da-DK" dirty="0" err="1" smtClean="0"/>
              <a:t>cpm</a:t>
            </a:r>
            <a:r>
              <a:rPr lang="da-DK" dirty="0" smtClean="0"/>
              <a:t> i det antal prøver svarende til den mindste gruppe i data (dvs. i dit tilfælde 2).		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3636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-75449"/>
            <a:ext cx="10515600" cy="1325563"/>
          </a:xfrm>
        </p:spPr>
        <p:txBody>
          <a:bodyPr/>
          <a:lstStyle/>
          <a:p>
            <a:r>
              <a:rPr lang="da-DK" dirty="0" smtClean="0"/>
              <a:t>MDS Plot</a:t>
            </a:r>
            <a:endParaRPr lang="da-DK" dirty="0"/>
          </a:p>
        </p:txBody>
      </p:sp>
      <p:pic>
        <p:nvPicPr>
          <p:cNvPr id="3" name="Billed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8904"/>
            <a:ext cx="10058400" cy="5039677"/>
          </a:xfrm>
          <a:prstGeom prst="rect">
            <a:avLst/>
          </a:prstGeom>
        </p:spPr>
      </p:pic>
      <p:sp>
        <p:nvSpPr>
          <p:cNvPr id="4" name="Tekstfelt 3"/>
          <p:cNvSpPr txBox="1"/>
          <p:nvPr/>
        </p:nvSpPr>
        <p:spPr>
          <a:xfrm>
            <a:off x="0" y="5934670"/>
            <a:ext cx="107400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De respektive par </a:t>
            </a:r>
            <a:r>
              <a:rPr lang="da-DK" dirty="0" err="1" smtClean="0"/>
              <a:t>cluster</a:t>
            </a:r>
            <a:r>
              <a:rPr lang="da-DK" dirty="0" smtClean="0"/>
              <a:t> sammen. </a:t>
            </a:r>
            <a:r>
              <a:rPr lang="da-DK" dirty="0" err="1" smtClean="0"/>
              <a:t>Vehicle</a:t>
            </a:r>
            <a:r>
              <a:rPr lang="da-DK" dirty="0" smtClean="0"/>
              <a:t> </a:t>
            </a:r>
            <a:r>
              <a:rPr lang="da-DK" dirty="0" err="1" smtClean="0"/>
              <a:t>control</a:t>
            </a:r>
            <a:r>
              <a:rPr lang="da-DK" dirty="0" smtClean="0"/>
              <a:t>, 0.1 </a:t>
            </a:r>
            <a:r>
              <a:rPr lang="da-DK" dirty="0" err="1" smtClean="0"/>
              <a:t>ng</a:t>
            </a:r>
            <a:r>
              <a:rPr lang="da-DK" dirty="0" smtClean="0"/>
              <a:t>/ml IL-6, </a:t>
            </a:r>
            <a:r>
              <a:rPr lang="da-DK" dirty="0" err="1" smtClean="0"/>
              <a:t>Rifamp</a:t>
            </a:r>
            <a:r>
              <a:rPr lang="da-DK" dirty="0" smtClean="0"/>
              <a:t> og Medium </a:t>
            </a:r>
            <a:r>
              <a:rPr lang="da-DK" dirty="0" err="1" smtClean="0"/>
              <a:t>cluster</a:t>
            </a:r>
            <a:r>
              <a:rPr lang="da-DK" dirty="0" smtClean="0"/>
              <a:t> tæt sammen hvilket indikerer beslægtet ekspressions mønstre. </a:t>
            </a:r>
          </a:p>
          <a:p>
            <a:r>
              <a:rPr lang="da-DK" dirty="0" smtClean="0"/>
              <a:t>10 </a:t>
            </a:r>
            <a:r>
              <a:rPr lang="da-DK" dirty="0" err="1" smtClean="0"/>
              <a:t>ng</a:t>
            </a:r>
            <a:r>
              <a:rPr lang="da-DK" dirty="0" smtClean="0"/>
              <a:t>/ml IL-6 0.1 mg/ml IL-1B, 10 </a:t>
            </a:r>
            <a:r>
              <a:rPr lang="da-DK" dirty="0" err="1" smtClean="0"/>
              <a:t>ng</a:t>
            </a:r>
            <a:r>
              <a:rPr lang="da-DK" dirty="0" smtClean="0"/>
              <a:t>/ml IL-1B og </a:t>
            </a:r>
            <a:r>
              <a:rPr lang="da-DK" dirty="0" err="1" smtClean="0"/>
              <a:t>Abemaci</a:t>
            </a:r>
            <a:r>
              <a:rPr lang="da-DK" dirty="0" smtClean="0"/>
              <a:t> danner separate </a:t>
            </a:r>
            <a:r>
              <a:rPr lang="da-DK" dirty="0" err="1" smtClean="0"/>
              <a:t>clustre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86708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  <p:sp>
        <p:nvSpPr>
          <p:cNvPr id="2" name="Tekstfelt 1"/>
          <p:cNvSpPr txBox="1"/>
          <p:nvPr/>
        </p:nvSpPr>
        <p:spPr>
          <a:xfrm>
            <a:off x="9518073" y="99753"/>
            <a:ext cx="259357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200" dirty="0" smtClean="0"/>
              <a:t>Der dannes to hoved-</a:t>
            </a:r>
            <a:r>
              <a:rPr lang="da-DK" sz="1200" dirty="0" err="1" smtClean="0"/>
              <a:t>clusters</a:t>
            </a:r>
            <a:r>
              <a:rPr lang="da-DK" sz="1200" dirty="0" smtClean="0"/>
              <a:t>. </a:t>
            </a:r>
          </a:p>
          <a:p>
            <a:r>
              <a:rPr lang="da-DK" sz="1200" dirty="0" smtClean="0"/>
              <a:t>Det ene (til venstre) består af </a:t>
            </a:r>
            <a:r>
              <a:rPr lang="da-DK" sz="1200" dirty="0" err="1" smtClean="0"/>
              <a:t>Vehicle</a:t>
            </a:r>
            <a:r>
              <a:rPr lang="da-DK" sz="1200" dirty="0" smtClean="0"/>
              <a:t>, IL6 0.1mg/ml, </a:t>
            </a:r>
            <a:r>
              <a:rPr lang="da-DK" sz="1200" dirty="0" err="1" smtClean="0"/>
              <a:t>Rif</a:t>
            </a:r>
            <a:r>
              <a:rPr lang="da-DK" sz="1200" dirty="0" smtClean="0"/>
              <a:t>, Medium og IL1B 0.1 mg/ml. Indenfor dette </a:t>
            </a:r>
            <a:r>
              <a:rPr lang="da-DK" sz="1200" dirty="0" err="1" smtClean="0"/>
              <a:t>cluster</a:t>
            </a:r>
            <a:r>
              <a:rPr lang="da-DK" sz="1200" dirty="0" smtClean="0"/>
              <a:t>, gruppere de 3 sidste i isolerede grupper, hvorimod </a:t>
            </a:r>
            <a:r>
              <a:rPr lang="da-DK" sz="1200" dirty="0" err="1" smtClean="0"/>
              <a:t>Vehicle</a:t>
            </a:r>
            <a:r>
              <a:rPr lang="da-DK" sz="1200" dirty="0" smtClean="0"/>
              <a:t> og </a:t>
            </a:r>
            <a:r>
              <a:rPr lang="da-DK" sz="1200" dirty="0"/>
              <a:t>IL6 </a:t>
            </a:r>
            <a:r>
              <a:rPr lang="da-DK" sz="1200" dirty="0" smtClean="0"/>
              <a:t>0.1mg/ml er blandet, hvilket indikerer at disse har et sammenligneligt gen ekspressions mønster.</a:t>
            </a:r>
          </a:p>
          <a:p>
            <a:r>
              <a:rPr lang="da-DK" sz="1200" dirty="0" smtClean="0"/>
              <a:t>Det andet (højre) </a:t>
            </a:r>
            <a:r>
              <a:rPr lang="da-DK" sz="1200" dirty="0" err="1" smtClean="0"/>
              <a:t>clustre</a:t>
            </a:r>
            <a:r>
              <a:rPr lang="da-DK" sz="1200" dirty="0" smtClean="0"/>
              <a:t>, består af 10 </a:t>
            </a:r>
            <a:r>
              <a:rPr lang="da-DK" sz="1200" dirty="0" err="1" smtClean="0"/>
              <a:t>ng</a:t>
            </a:r>
            <a:r>
              <a:rPr lang="da-DK" sz="1200" dirty="0" smtClean="0"/>
              <a:t>/ml IL6, 10 </a:t>
            </a:r>
            <a:r>
              <a:rPr lang="da-DK" sz="1200" dirty="0" err="1" smtClean="0"/>
              <a:t>ng</a:t>
            </a:r>
            <a:r>
              <a:rPr lang="da-DK" sz="1200" dirty="0" smtClean="0"/>
              <a:t>/ml IL1-B samt Abe.</a:t>
            </a:r>
          </a:p>
          <a:p>
            <a:r>
              <a:rPr lang="da-DK" sz="1200" dirty="0" smtClean="0"/>
              <a:t>Det er slående at behandlingerne med de stærke IL6 og IL1-B koncentrationer falder i samme hoved-</a:t>
            </a:r>
            <a:r>
              <a:rPr lang="da-DK" sz="1200" dirty="0" err="1" smtClean="0"/>
              <a:t>cluster</a:t>
            </a:r>
            <a:r>
              <a:rPr lang="da-DK" sz="1200" dirty="0" smtClean="0"/>
              <a:t>.  </a:t>
            </a:r>
            <a:endParaRPr lang="da-DK" sz="1200" dirty="0"/>
          </a:p>
        </p:txBody>
      </p:sp>
    </p:spTree>
    <p:extLst>
      <p:ext uri="{BB962C8B-B14F-4D97-AF65-F5344CB8AC3E}">
        <p14:creationId xmlns:p14="http://schemas.microsoft.com/office/powerpoint/2010/main" val="1052942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lede 1"/>
          <p:cNvPicPr>
            <a:picLocks noChangeAspect="1"/>
          </p:cNvPicPr>
          <p:nvPr/>
        </p:nvPicPr>
        <p:blipFill rotWithShape="1">
          <a:blip r:embed="rId2"/>
          <a:srcRect l="19530" t="21420" r="27882" b="4415"/>
          <a:stretch/>
        </p:blipFill>
        <p:spPr>
          <a:xfrm>
            <a:off x="0" y="0"/>
            <a:ext cx="8645026" cy="6858000"/>
          </a:xfrm>
          <a:prstGeom prst="rect">
            <a:avLst/>
          </a:prstGeom>
        </p:spPr>
      </p:pic>
      <p:sp>
        <p:nvSpPr>
          <p:cNvPr id="3" name="Tekstfelt 2"/>
          <p:cNvSpPr txBox="1"/>
          <p:nvPr/>
        </p:nvSpPr>
        <p:spPr>
          <a:xfrm>
            <a:off x="9217572" y="105103"/>
            <a:ext cx="29008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PCA plot</a:t>
            </a:r>
          </a:p>
          <a:p>
            <a:r>
              <a:rPr lang="da-DK" dirty="0" smtClean="0"/>
              <a:t>Baseret på TOP 500 variable gener</a:t>
            </a:r>
            <a:endParaRPr lang="da-DK" dirty="0"/>
          </a:p>
        </p:txBody>
      </p:sp>
      <p:sp>
        <p:nvSpPr>
          <p:cNvPr id="4" name="Tekstfelt 3"/>
          <p:cNvSpPr txBox="1"/>
          <p:nvPr/>
        </p:nvSpPr>
        <p:spPr>
          <a:xfrm>
            <a:off x="6309360" y="4289367"/>
            <a:ext cx="997527" cy="374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Medium</a:t>
            </a:r>
            <a:endParaRPr lang="da-DK" dirty="0"/>
          </a:p>
        </p:txBody>
      </p:sp>
      <p:sp>
        <p:nvSpPr>
          <p:cNvPr id="5" name="Tekstfelt 4"/>
          <p:cNvSpPr txBox="1"/>
          <p:nvPr/>
        </p:nvSpPr>
        <p:spPr>
          <a:xfrm>
            <a:off x="4391892" y="1698567"/>
            <a:ext cx="1427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IL-6 10 </a:t>
            </a:r>
            <a:r>
              <a:rPr lang="da-DK" dirty="0" err="1" smtClean="0"/>
              <a:t>ng</a:t>
            </a:r>
            <a:r>
              <a:rPr lang="da-DK" dirty="0" smtClean="0"/>
              <a:t>/ml </a:t>
            </a:r>
            <a:endParaRPr lang="da-DK" dirty="0"/>
          </a:p>
        </p:txBody>
      </p:sp>
      <p:sp>
        <p:nvSpPr>
          <p:cNvPr id="6" name="Tekstfelt 5"/>
          <p:cNvSpPr txBox="1"/>
          <p:nvPr/>
        </p:nvSpPr>
        <p:spPr>
          <a:xfrm>
            <a:off x="1975663" y="1077884"/>
            <a:ext cx="1598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IL-1B 10 </a:t>
            </a:r>
            <a:r>
              <a:rPr lang="da-DK" dirty="0" err="1" smtClean="0"/>
              <a:t>ng</a:t>
            </a:r>
            <a:r>
              <a:rPr lang="da-DK" dirty="0" smtClean="0"/>
              <a:t>/ml </a:t>
            </a:r>
            <a:endParaRPr lang="da-DK" dirty="0"/>
          </a:p>
        </p:txBody>
      </p:sp>
      <p:sp>
        <p:nvSpPr>
          <p:cNvPr id="7" name="Tekstfelt 6"/>
          <p:cNvSpPr txBox="1"/>
          <p:nvPr/>
        </p:nvSpPr>
        <p:spPr>
          <a:xfrm>
            <a:off x="8819804" y="1447216"/>
            <a:ext cx="32986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Der ses det samme segregerings mønster som på MDS-plottet og </a:t>
            </a:r>
            <a:r>
              <a:rPr lang="da-DK" dirty="0" err="1" smtClean="0"/>
              <a:t>heatmap</a:t>
            </a:r>
            <a:r>
              <a:rPr lang="da-DK" dirty="0" smtClean="0"/>
              <a:t>, og som understøtter at ekspressions mønstret for behandling med de stærke koncentrationer er meget forskellig for de mønstre der ses med de lave koncentrationer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53705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Differentiel gen ekspressions analyse</a:t>
            </a:r>
            <a:endParaRPr lang="da-DK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smtClean="0"/>
              <a:t>Til differentiel gen ekspressions analyse har kørt isoleret på prøver for de sammenlignede grupper. Derfor variere antallet af ”udtrykte” gener.</a:t>
            </a:r>
          </a:p>
          <a:p>
            <a:r>
              <a:rPr lang="da-DK" dirty="0" smtClean="0"/>
              <a:t>Signifikante gener er dem som har en FDR≤0.05.</a:t>
            </a:r>
          </a:p>
          <a:p>
            <a:r>
              <a:rPr lang="da-DK" dirty="0" smtClean="0"/>
              <a:t>I tabellerne er angivet ENSEMBL ID, gen symbol, log </a:t>
            </a:r>
            <a:r>
              <a:rPr lang="da-DK" dirty="0" err="1" smtClean="0"/>
              <a:t>foldchange</a:t>
            </a:r>
            <a:r>
              <a:rPr lang="da-DK" dirty="0" smtClean="0"/>
              <a:t> (hvor under </a:t>
            </a:r>
            <a:r>
              <a:rPr lang="da-DK" dirty="0" err="1" smtClean="0"/>
              <a:t>vehicle</a:t>
            </a:r>
            <a:r>
              <a:rPr lang="da-DK" dirty="0" smtClean="0"/>
              <a:t> er reference), </a:t>
            </a:r>
            <a:r>
              <a:rPr lang="da-DK" dirty="0" err="1" smtClean="0"/>
              <a:t>logcpm</a:t>
            </a:r>
            <a:r>
              <a:rPr lang="da-DK" dirty="0" smtClean="0"/>
              <a:t> (gennemsnitlige gen-ekspression i </a:t>
            </a:r>
            <a:r>
              <a:rPr lang="da-DK" dirty="0" err="1" smtClean="0"/>
              <a:t>logcpm</a:t>
            </a:r>
            <a:r>
              <a:rPr lang="da-DK" dirty="0" smtClean="0"/>
              <a:t> på tværs af prøverne i sammenligningen), den </a:t>
            </a:r>
            <a:r>
              <a:rPr lang="da-DK" dirty="0" err="1" smtClean="0"/>
              <a:t>ukorrigerede</a:t>
            </a:r>
            <a:r>
              <a:rPr lang="da-DK" dirty="0" smtClean="0"/>
              <a:t> p-værdi samt den korrigerede p-værdi (FDR).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888157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Differentiel gen </a:t>
            </a:r>
            <a:r>
              <a:rPr lang="da-DK" dirty="0" err="1" smtClean="0"/>
              <a:t>expressions</a:t>
            </a:r>
            <a:r>
              <a:rPr lang="da-DK" dirty="0" smtClean="0"/>
              <a:t> </a:t>
            </a:r>
            <a:r>
              <a:rPr lang="da-DK" dirty="0" err="1" smtClean="0"/>
              <a:t>analysis</a:t>
            </a:r>
            <a:endParaRPr lang="da-DK" dirty="0"/>
          </a:p>
        </p:txBody>
      </p:sp>
      <p:graphicFrame>
        <p:nvGraphicFramePr>
          <p:cNvPr id="4" name="Pladsholder til indhol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2761247"/>
              </p:ext>
            </p:extLst>
          </p:nvPr>
        </p:nvGraphicFramePr>
        <p:xfrm>
          <a:off x="838200" y="1825625"/>
          <a:ext cx="8985187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920">
                  <a:extLst>
                    <a:ext uri="{9D8B030D-6E8A-4147-A177-3AD203B41FA5}">
                      <a16:colId xmlns:a16="http://schemas.microsoft.com/office/drawing/2014/main" val="2254955551"/>
                    </a:ext>
                  </a:extLst>
                </a:gridCol>
                <a:gridCol w="2248027">
                  <a:extLst>
                    <a:ext uri="{9D8B030D-6E8A-4147-A177-3AD203B41FA5}">
                      <a16:colId xmlns:a16="http://schemas.microsoft.com/office/drawing/2014/main" val="117242899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34248646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2608700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 smtClean="0"/>
                        <a:t>Sammenligning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Udtrykte</a:t>
                      </a:r>
                      <a:r>
                        <a:rPr lang="da-DK" baseline="0" dirty="0" smtClean="0"/>
                        <a:t> gener i data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Sig.</a:t>
                      </a:r>
                      <a:r>
                        <a:rPr lang="da-DK" baseline="0" dirty="0" smtClean="0"/>
                        <a:t> opregulerede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Sig nedregulerede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110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smtClean="0"/>
                        <a:t>Alle IL6 vs </a:t>
                      </a:r>
                      <a:r>
                        <a:rPr lang="da-DK" dirty="0" err="1" smtClean="0"/>
                        <a:t>vehicle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12820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0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0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86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smtClean="0"/>
                        <a:t>IL6 0.1 </a:t>
                      </a:r>
                      <a:r>
                        <a:rPr lang="da-DK" dirty="0" err="1" smtClean="0"/>
                        <a:t>ng</a:t>
                      </a:r>
                      <a:r>
                        <a:rPr lang="da-DK" dirty="0" smtClean="0"/>
                        <a:t> vs </a:t>
                      </a:r>
                      <a:r>
                        <a:rPr lang="da-DK" dirty="0" err="1" smtClean="0"/>
                        <a:t>vehicle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12560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25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9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712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smtClean="0"/>
                        <a:t>IL6 10 </a:t>
                      </a:r>
                      <a:r>
                        <a:rPr lang="da-DK" dirty="0" err="1" smtClean="0"/>
                        <a:t>ng</a:t>
                      </a:r>
                      <a:r>
                        <a:rPr lang="da-DK" dirty="0" smtClean="0"/>
                        <a:t>/ml</a:t>
                      </a:r>
                      <a:r>
                        <a:rPr lang="da-DK" baseline="0" dirty="0" smtClean="0"/>
                        <a:t> vs </a:t>
                      </a:r>
                      <a:r>
                        <a:rPr lang="da-DK" baseline="0" dirty="0" err="1" smtClean="0"/>
                        <a:t>vehicle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12603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2754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2751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418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smtClean="0"/>
                        <a:t>Alle IL1B vs </a:t>
                      </a:r>
                      <a:r>
                        <a:rPr lang="da-DK" dirty="0" err="1" smtClean="0"/>
                        <a:t>vehicle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13092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348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63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780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smtClean="0"/>
                        <a:t>IL1B</a:t>
                      </a:r>
                      <a:r>
                        <a:rPr lang="da-DK" baseline="0" dirty="0" smtClean="0"/>
                        <a:t> 0.1 </a:t>
                      </a:r>
                      <a:r>
                        <a:rPr lang="da-DK" baseline="0" dirty="0" err="1" smtClean="0"/>
                        <a:t>ng</a:t>
                      </a:r>
                      <a:r>
                        <a:rPr lang="da-DK" baseline="0" dirty="0" smtClean="0"/>
                        <a:t>/ml vs </a:t>
                      </a:r>
                      <a:r>
                        <a:rPr lang="da-DK" baseline="0" dirty="0" err="1" smtClean="0"/>
                        <a:t>vehicle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12693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506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343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8189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smtClean="0"/>
                        <a:t>IL1B 10 </a:t>
                      </a:r>
                      <a:r>
                        <a:rPr lang="da-DK" dirty="0" err="1" smtClean="0"/>
                        <a:t>ng</a:t>
                      </a:r>
                      <a:r>
                        <a:rPr lang="da-DK" dirty="0" smtClean="0"/>
                        <a:t>/ml</a:t>
                      </a:r>
                      <a:r>
                        <a:rPr lang="da-DK" baseline="0" dirty="0" smtClean="0"/>
                        <a:t> vs </a:t>
                      </a:r>
                      <a:r>
                        <a:rPr lang="da-DK" baseline="0" dirty="0" err="1" smtClean="0"/>
                        <a:t>vehicle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12848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3251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3136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050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err="1" smtClean="0"/>
                        <a:t>Rif</a:t>
                      </a:r>
                      <a:r>
                        <a:rPr lang="da-DK" dirty="0" smtClean="0"/>
                        <a:t> vs </a:t>
                      </a:r>
                      <a:r>
                        <a:rPr lang="da-DK" dirty="0" err="1" smtClean="0"/>
                        <a:t>vehicle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12571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958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910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420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smtClean="0"/>
                        <a:t>Abe</a:t>
                      </a:r>
                      <a:r>
                        <a:rPr lang="da-DK" baseline="0" dirty="0" smtClean="0"/>
                        <a:t> vs </a:t>
                      </a:r>
                      <a:r>
                        <a:rPr lang="da-DK" baseline="0" dirty="0" err="1" smtClean="0"/>
                        <a:t>vehicle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12759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3565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3601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1874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 smtClean="0"/>
                        <a:t>Medium vs </a:t>
                      </a:r>
                      <a:r>
                        <a:rPr lang="da-DK" dirty="0" err="1" smtClean="0"/>
                        <a:t>vehicle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12674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1248</a:t>
                      </a:r>
                      <a:endParaRPr lang="da-DK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 smtClean="0"/>
                        <a:t>962</a:t>
                      </a:r>
                      <a:endParaRPr lang="da-D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25155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9963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Alle IL6 vs </a:t>
            </a:r>
            <a:r>
              <a:rPr lang="da-DK" dirty="0" err="1" smtClean="0"/>
              <a:t>Vehicle</a:t>
            </a:r>
            <a:endParaRPr lang="da-DK" dirty="0"/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2036167"/>
              </p:ext>
            </p:extLst>
          </p:nvPr>
        </p:nvGraphicFramePr>
        <p:xfrm>
          <a:off x="210704" y="1969077"/>
          <a:ext cx="47879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1868909931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355861000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15141086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1223121076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95435469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6128617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846659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ENSG00000112246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SIM1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0.000027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720392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ENSG00000140279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DUOX2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0.000091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359932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ENSG00000188257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PLA2G2A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400773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ENSG00000215217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C5orf49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683329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ENSG00000081041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CXCL2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5.80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085899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ENSG00000263232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ATP5F1AP3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544497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ENSG00000115386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REG1A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764612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ENSG00000171798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KNDC1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904187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ENSG00000283003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ENSG00000283003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900659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ENSG00000277481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PKD1L3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4.20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326135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ENSG00000103534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TMC5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0.11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344192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ENSG00000105697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HAMP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3.98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684211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ENSG00000289223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ENSG00000289223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785086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ENSG00000039139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DNAH5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32455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ENSG00000132693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CRP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11.57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614470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ENSG00000151715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TMEM45B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0.00030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243303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ENSG00000164266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SPINK1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097979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ENSG00000255071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SAA2-SAA4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5.42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4.53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445159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ENSG00000259035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ENSG00000259035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40479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ENSG00000198108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CHSY3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0.21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9158969"/>
                  </a:ext>
                </a:extLst>
              </a:tr>
            </a:tbl>
          </a:graphicData>
        </a:graphic>
      </p:graphicFrame>
      <p:sp>
        <p:nvSpPr>
          <p:cNvPr id="4" name="Tekstfelt 3"/>
          <p:cNvSpPr txBox="1"/>
          <p:nvPr/>
        </p:nvSpPr>
        <p:spPr>
          <a:xfrm>
            <a:off x="127461" y="1506022"/>
            <a:ext cx="4954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De 20 op-regulerede gener med mindste p-værdier</a:t>
            </a:r>
            <a:endParaRPr lang="da-DK" dirty="0"/>
          </a:p>
        </p:txBody>
      </p:sp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334228"/>
              </p:ext>
            </p:extLst>
          </p:nvPr>
        </p:nvGraphicFramePr>
        <p:xfrm>
          <a:off x="6096000" y="1969077"/>
          <a:ext cx="5397500" cy="400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1623307466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239097708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70444312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47940238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46367179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348435932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2764825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463792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ENSG00000281131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SCHLAP1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-0.03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14.24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675224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ENSG00000183889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NPIPA9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0.65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11.76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235220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ENSG00000224812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TMEM72-AS1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11.18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0.00083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194894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ENSG00000105251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SHD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10.37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821392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ENSG00000171219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CDC42BPG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10.16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0.0014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630890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ENSG00000245848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CEBPA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9.26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0.33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450578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ENSG00000205593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DENND6B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368340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ENSG00000073067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CYP2W1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0.0030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0.35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930329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ENSG00000277737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ENSG00000277737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853670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ENSG00000230373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GOLGA6L5P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8.56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338493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ENSG00000197863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ZNF790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0.79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8.28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0.38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05867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ENSG00000064692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SNCAIP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-1.12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2.00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0.0047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4559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ENSG00000188833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ENTPD8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3.82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7.92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0.0049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284331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ENSG00000143839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REN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0.0050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83522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ENSG00000227471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AKR1B15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-1.52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0.0051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0.40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241702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ENSG00000255284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GATD1-DT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000007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ENSG00000066468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FGFR2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-0.85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3.27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810837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ENSG00000183401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CCDC159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4.30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7.55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0.0060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264512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ENSG00000152154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TMEM178A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-1.02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7.33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0.0068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0.43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111414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ENSG00000250328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MGC32805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7.30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0.0069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0.43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85770633"/>
                  </a:ext>
                </a:extLst>
              </a:tr>
            </a:tbl>
          </a:graphicData>
        </a:graphic>
      </p:graphicFrame>
      <p:sp>
        <p:nvSpPr>
          <p:cNvPr id="6" name="Tekstfelt 5"/>
          <p:cNvSpPr txBox="1"/>
          <p:nvPr/>
        </p:nvSpPr>
        <p:spPr>
          <a:xfrm>
            <a:off x="6032255" y="1533731"/>
            <a:ext cx="5321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De 20 ned-regulerede gener med mindste p-værdier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51817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smtClean="0"/>
              <a:t>IL6 0.1 </a:t>
            </a:r>
            <a:r>
              <a:rPr lang="da-DK" dirty="0" err="1" smtClean="0"/>
              <a:t>ng</a:t>
            </a:r>
            <a:r>
              <a:rPr lang="da-DK" dirty="0" smtClean="0"/>
              <a:t>/ml vs </a:t>
            </a:r>
            <a:r>
              <a:rPr lang="da-DK" dirty="0" err="1" smtClean="0"/>
              <a:t>vehicle</a:t>
            </a:r>
            <a:endParaRPr lang="da-DK" dirty="0"/>
          </a:p>
        </p:txBody>
      </p:sp>
      <p:graphicFrame>
        <p:nvGraphicFramePr>
          <p:cNvPr id="3" name="Tabel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6033974"/>
              </p:ext>
            </p:extLst>
          </p:nvPr>
        </p:nvGraphicFramePr>
        <p:xfrm>
          <a:off x="132052" y="2407631"/>
          <a:ext cx="3833168" cy="43513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3849">
                  <a:extLst>
                    <a:ext uri="{9D8B030D-6E8A-4147-A177-3AD203B41FA5}">
                      <a16:colId xmlns:a16="http://schemas.microsoft.com/office/drawing/2014/main" val="2463030430"/>
                    </a:ext>
                  </a:extLst>
                </a:gridCol>
                <a:gridCol w="569021">
                  <a:extLst>
                    <a:ext uri="{9D8B030D-6E8A-4147-A177-3AD203B41FA5}">
                      <a16:colId xmlns:a16="http://schemas.microsoft.com/office/drawing/2014/main" val="485828102"/>
                    </a:ext>
                  </a:extLst>
                </a:gridCol>
                <a:gridCol w="535549">
                  <a:extLst>
                    <a:ext uri="{9D8B030D-6E8A-4147-A177-3AD203B41FA5}">
                      <a16:colId xmlns:a16="http://schemas.microsoft.com/office/drawing/2014/main" val="3106915670"/>
                    </a:ext>
                  </a:extLst>
                </a:gridCol>
                <a:gridCol w="591336">
                  <a:extLst>
                    <a:ext uri="{9D8B030D-6E8A-4147-A177-3AD203B41FA5}">
                      <a16:colId xmlns:a16="http://schemas.microsoft.com/office/drawing/2014/main" val="1433166233"/>
                    </a:ext>
                  </a:extLst>
                </a:gridCol>
                <a:gridCol w="557864">
                  <a:extLst>
                    <a:ext uri="{9D8B030D-6E8A-4147-A177-3AD203B41FA5}">
                      <a16:colId xmlns:a16="http://schemas.microsoft.com/office/drawing/2014/main" val="1013245496"/>
                    </a:ext>
                  </a:extLst>
                </a:gridCol>
                <a:gridCol w="535549">
                  <a:extLst>
                    <a:ext uri="{9D8B030D-6E8A-4147-A177-3AD203B41FA5}">
                      <a16:colId xmlns:a16="http://schemas.microsoft.com/office/drawing/2014/main" val="2026879540"/>
                    </a:ext>
                  </a:extLst>
                </a:gridCol>
              </a:tblGrid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ENSEMBL_ID</a:t>
                      </a:r>
                      <a:endParaRPr lang="da-DK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genes</a:t>
                      </a:r>
                      <a:endParaRPr lang="da-DK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logFC</a:t>
                      </a:r>
                      <a:endParaRPr lang="da-DK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logCPM</a:t>
                      </a:r>
                      <a:endParaRPr lang="da-DK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PValue</a:t>
                      </a:r>
                      <a:endParaRPr lang="da-DK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FDR</a:t>
                      </a:r>
                      <a:endParaRPr lang="da-DK" sz="10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373422502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ENSG00000244731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C4A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0.38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7.57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2.43E-07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0.00084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338605517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ENSG00000291237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SOD2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10.42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2.69E-07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0.00084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3494753940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ENSG00000113600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C9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0.50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7.73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4.03E-07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0.00087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932842664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ENSG00000171557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FGG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0.44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11.30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4.18E-07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0.00087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94067924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ENSG00000113369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ARRDC3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0.50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6.19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5.79E-07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0.0010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3289398560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ENSG00000081041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CXCL2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0.66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4.46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9.79E-07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0.0015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80450610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ENSG00000052802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MSMO1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0.33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9.65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1.39E-06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0.0019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44876173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ENSG00000027697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IFNGR1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0.47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5.63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2.51E-06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0.0031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005384160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ENSG00000168389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MFSD2A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0.46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5.30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2.77E-06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0.0032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1054102087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ENSG00000173597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SULT1B1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6.26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7.40E-06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0.0077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85524227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ENSG00000106804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C5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0.43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8.54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8.81E-06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0.0085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343911821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ENSG00000111711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GOLT1B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0.54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3.89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9.45E-06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0.0085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815861672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ENSG00000197045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GMFB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0.43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4.99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1.09E-05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0.0086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364805900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ENSG00000198478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SH3BGRL2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5.65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2.28E-05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0.017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487725554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ENSG00000171560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FGA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12.16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2.77E-05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0.019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568219157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ENSG00000172380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GNG12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6.09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2.88E-05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0.019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4082836440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ENSG00000143158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MPC2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6.57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4.31E-05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0.027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3742590269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ENSG00000171564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FGB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12.06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5.61E-05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0.032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229935712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ENSG00000066027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PPP2R5A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5.80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6.18E-05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0.032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764379787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ENSG00000155096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AZIN1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6.06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6.50E-05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0.032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1816119869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ENSG00000105835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NAMPT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8.89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7.91E-05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0.034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1325276229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ENSG00000151715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TMEM45B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0.59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4.29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8.09E-05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0.034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874914294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ENSG00000129128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SPCS3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5.36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8.14E-05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0.034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95647381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ENSG00000102967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DHODH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0.31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6.10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9.12E-05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0.037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329692490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ENSG00000039537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000" u="none" strike="noStrike">
                          <a:effectLst/>
                        </a:rPr>
                        <a:t>C6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0.32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8.79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>
                          <a:effectLst/>
                        </a:rPr>
                        <a:t>0.000106</a:t>
                      </a:r>
                      <a:endParaRPr lang="da-DK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000" u="none" strike="noStrike" dirty="0">
                          <a:effectLst/>
                        </a:rPr>
                        <a:t>0.041</a:t>
                      </a:r>
                      <a:endParaRPr lang="da-DK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368" marR="8368" marT="8368" marB="0" anchor="b"/>
                </a:tc>
                <a:extLst>
                  <a:ext uri="{0D108BD9-81ED-4DB2-BD59-A6C34878D82A}">
                    <a16:rowId xmlns:a16="http://schemas.microsoft.com/office/drawing/2014/main" val="2870355932"/>
                  </a:ext>
                </a:extLst>
              </a:tr>
            </a:tbl>
          </a:graphicData>
        </a:graphic>
      </p:graphicFrame>
      <p:sp>
        <p:nvSpPr>
          <p:cNvPr id="4" name="Tekstfelt 3"/>
          <p:cNvSpPr txBox="1"/>
          <p:nvPr/>
        </p:nvSpPr>
        <p:spPr>
          <a:xfrm>
            <a:off x="132052" y="1724996"/>
            <a:ext cx="3774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De 25 signifikant opregulerede gener i IL6 0.1 </a:t>
            </a:r>
            <a:r>
              <a:rPr lang="da-DK" dirty="0" err="1" smtClean="0"/>
              <a:t>ng</a:t>
            </a:r>
            <a:r>
              <a:rPr lang="da-DK" dirty="0" smtClean="0"/>
              <a:t> gruppen</a:t>
            </a:r>
            <a:endParaRPr lang="da-DK" dirty="0"/>
          </a:p>
        </p:txBody>
      </p:sp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4744094"/>
              </p:ext>
            </p:extLst>
          </p:nvPr>
        </p:nvGraphicFramePr>
        <p:xfrm>
          <a:off x="5580726" y="2407631"/>
          <a:ext cx="4787900" cy="1905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30300">
                  <a:extLst>
                    <a:ext uri="{9D8B030D-6E8A-4147-A177-3AD203B41FA5}">
                      <a16:colId xmlns:a16="http://schemas.microsoft.com/office/drawing/2014/main" val="1081935512"/>
                    </a:ext>
                  </a:extLst>
                </a:gridCol>
                <a:gridCol w="1130300">
                  <a:extLst>
                    <a:ext uri="{9D8B030D-6E8A-4147-A177-3AD203B41FA5}">
                      <a16:colId xmlns:a16="http://schemas.microsoft.com/office/drawing/2014/main" val="341198894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95502744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394540053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94730511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12062209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ENSEMBL_ID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genes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logFC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logCPM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PValue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FDR</a:t>
                      </a:r>
                      <a:endParaRPr lang="da-DK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174596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ENSG00000167996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FTH1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-0.67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6.99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2.89E-10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3.63E-06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26858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ENSG00000118137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APOA1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11.16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2.76E-08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786863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ENSG00000281131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SCHLAP1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-1.95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0.22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1.06E-05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0.0086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272209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ENSG00000171219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CDC42BPG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-0.97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6.32E-05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89582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ENSG00000277737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ENSG00000277737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-0.41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4.75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6.44E-05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25645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ENSG00000230373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GOLGA6L5P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-1.29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1.87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6.55E-05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0.032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126234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ENSG00000161677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JOSD2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-0.45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4.23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8.21E-05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0.034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343933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ENSG00000103266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STUB1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-0.39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4.61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0.048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995391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ENSG00000076944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100" u="none" strike="noStrike">
                          <a:effectLst/>
                        </a:rPr>
                        <a:t>STXBP2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-1.07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1.10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>
                          <a:effectLst/>
                        </a:rPr>
                        <a:t>0.00013</a:t>
                      </a:r>
                      <a:endParaRPr lang="da-DK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a-DK" sz="1100" u="none" strike="noStrike" dirty="0">
                          <a:effectLst/>
                        </a:rPr>
                        <a:t>0.048</a:t>
                      </a:r>
                      <a:endParaRPr lang="da-DK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728290"/>
                  </a:ext>
                </a:extLst>
              </a:tr>
            </a:tbl>
          </a:graphicData>
        </a:graphic>
      </p:graphicFrame>
      <p:sp>
        <p:nvSpPr>
          <p:cNvPr id="6" name="Tekstfelt 5"/>
          <p:cNvSpPr txBox="1"/>
          <p:nvPr/>
        </p:nvSpPr>
        <p:spPr>
          <a:xfrm>
            <a:off x="5514175" y="1864493"/>
            <a:ext cx="6489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smtClean="0"/>
              <a:t>De 9 signifikant opregulerede gener i IL6 0.1 </a:t>
            </a:r>
            <a:r>
              <a:rPr lang="da-DK" dirty="0" err="1" smtClean="0"/>
              <a:t>ng</a:t>
            </a:r>
            <a:r>
              <a:rPr lang="da-DK" dirty="0" smtClean="0"/>
              <a:t> gruppen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264674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1793</TotalTime>
  <Words>3010</Words>
  <Application>Microsoft Office PowerPoint</Application>
  <PresentationFormat>Widescreen</PresentationFormat>
  <Paragraphs>2347</Paragraphs>
  <Slides>16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Office-tema</vt:lpstr>
      <vt:lpstr>Resultater</vt:lpstr>
      <vt:lpstr>PowerPoint-præsentation</vt:lpstr>
      <vt:lpstr>MDS Plot</vt:lpstr>
      <vt:lpstr>PowerPoint-præsentation</vt:lpstr>
      <vt:lpstr>PowerPoint-præsentation</vt:lpstr>
      <vt:lpstr>Differentiel gen ekspressions analyse</vt:lpstr>
      <vt:lpstr>Differentiel gen expressions analysis</vt:lpstr>
      <vt:lpstr>Alle IL6 vs Vehicle</vt:lpstr>
      <vt:lpstr>IL6 0.1 ng/ml vs vehicle</vt:lpstr>
      <vt:lpstr>IL6 10 ng/ml vs vehicle</vt:lpstr>
      <vt:lpstr>Alle IL1-B vs vehicle</vt:lpstr>
      <vt:lpstr>IL1B 0.1 ng/ml vs vehicle</vt:lpstr>
      <vt:lpstr>IL1B 10 ng/ml vs vehicle</vt:lpstr>
      <vt:lpstr>Rif vs vehicle</vt:lpstr>
      <vt:lpstr>Abe vs vehicle</vt:lpstr>
      <vt:lpstr>Medium vs vehicle</vt:lpstr>
    </vt:vector>
  </TitlesOfParts>
  <Company>Region Syddanmark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Resultater</dc:title>
  <dc:creator>Mark Burton</dc:creator>
  <cp:lastModifiedBy>Mark Burton</cp:lastModifiedBy>
  <cp:revision>19</cp:revision>
  <dcterms:created xsi:type="dcterms:W3CDTF">2023-07-05T14:48:53Z</dcterms:created>
  <dcterms:modified xsi:type="dcterms:W3CDTF">2023-07-07T12:13:59Z</dcterms:modified>
</cp:coreProperties>
</file>

<file path=docProps/thumbnail.jpeg>
</file>